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BE846-68C2-417D-A85F-CC766BB729C6}" v="20" dt="2022-02-25T15:34:30.006"/>
    <p1510:client id="{29BA2B3E-8825-6131-0D9E-AC2CE9478E6E}" v="5" dt="2023-02-16T19:36:18.097"/>
    <p1510:client id="{99ADBEB2-EE92-4182-BE57-ACB7DE2DA670}" v="1" dt="2021-02-10T19:45:36.148"/>
    <p1510:client id="{A182AE9F-C001-B000-BB5A-6CCC21A836F8}" v="4" dt="2021-02-24T21:41:27.512"/>
    <p1510:client id="{A3AA56B1-AB1D-AEC6-4BB2-3C348BB89606}" v="8" dt="2021-02-10T19:46:14.198"/>
    <p1510:client id="{B982AE9F-D007-B000-BB5A-6CFA2A179D91}" v="6" dt="2021-02-24T21:43:14.300"/>
    <p1510:client id="{E3198CAB-C224-3F5E-4909-9CAB5EE40EAB}" v="103" dt="2022-02-25T17:20:55.251"/>
    <p1510:client id="{F85B3E16-A8BC-E589-FC25-8CA541250762}" v="57" dt="2023-02-16T19:17:06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5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ck, Catherine" userId="S::catherine.borck@unt.edu::59c20a81-4df0-4919-8244-c1ab0bc46e7d" providerId="AD" clId="Web-{29BA2B3E-8825-6131-0D9E-AC2CE9478E6E}"/>
    <pc:docChg chg="modSld">
      <pc:chgData name="Borck, Catherine" userId="S::catherine.borck@unt.edu::59c20a81-4df0-4919-8244-c1ab0bc46e7d" providerId="AD" clId="Web-{29BA2B3E-8825-6131-0D9E-AC2CE9478E6E}" dt="2023-02-16T19:36:18.097" v="4" actId="1076"/>
      <pc:docMkLst>
        <pc:docMk/>
      </pc:docMkLst>
      <pc:sldChg chg="modSp">
        <pc:chgData name="Borck, Catherine" userId="S::catherine.borck@unt.edu::59c20a81-4df0-4919-8244-c1ab0bc46e7d" providerId="AD" clId="Web-{29BA2B3E-8825-6131-0D9E-AC2CE9478E6E}" dt="2023-02-16T19:36:18.097" v="4" actId="1076"/>
        <pc:sldMkLst>
          <pc:docMk/>
          <pc:sldMk cId="349239134" sldId="256"/>
        </pc:sldMkLst>
        <pc:picChg chg="mod">
          <ac:chgData name="Borck, Catherine" userId="S::catherine.borck@unt.edu::59c20a81-4df0-4919-8244-c1ab0bc46e7d" providerId="AD" clId="Web-{29BA2B3E-8825-6131-0D9E-AC2CE9478E6E}" dt="2023-02-16T19:36:18.097" v="4" actId="1076"/>
          <ac:picMkLst>
            <pc:docMk/>
            <pc:sldMk cId="349239134" sldId="256"/>
            <ac:picMk id="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9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5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1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3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8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7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5DBF-6AF7-475D-8759-52768854684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AF36-5F79-4ACE-9EA6-04DC5D54F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4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482" y="84303"/>
            <a:ext cx="60580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>
                <a:ln w="952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Join Pi Sigma Alpha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78029"/>
            <a:ext cx="6858000" cy="37596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0415" y="1052059"/>
            <a:ext cx="843838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>
                <a:solidFill>
                  <a:schemeClr val="bg1"/>
                </a:solidFill>
                <a:latin typeface="Baskerville Old Face" panose="02020602080505020303" pitchFamily="18" charset="0"/>
              </a:rPr>
              <a:t>1</a:t>
            </a:r>
          </a:p>
          <a:p>
            <a:r>
              <a:rPr lang="en-US" sz="8000">
                <a:solidFill>
                  <a:schemeClr val="bg1"/>
                </a:solidFill>
                <a:latin typeface="Baskerville Old Face" panose="02020602080505020303" pitchFamily="18" charset="0"/>
              </a:rPr>
              <a:t>2</a:t>
            </a:r>
          </a:p>
          <a:p>
            <a:r>
              <a:rPr lang="en-US" sz="8000">
                <a:solidFill>
                  <a:schemeClr val="bg1"/>
                </a:solidFill>
                <a:latin typeface="Baskerville Old Face" panose="02020602080505020303" pitchFamily="18" charset="0"/>
              </a:rPr>
              <a:t>3</a:t>
            </a:r>
            <a:endParaRPr lang="en-US" sz="720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270" y="1380368"/>
            <a:ext cx="3868607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  <a:latin typeface="Elephant"/>
              </a:rPr>
              <a:t>Are you a junior with a GPA of 3.615 or senior with a GPA of 3.583 or higher?</a:t>
            </a:r>
            <a:endParaRPr lang="en-US">
              <a:ln>
                <a:gradFill>
                  <a:gsLst>
                    <a:gs pos="0">
                      <a:srgbClr val="5B9BD5">
                        <a:lumMod val="5000"/>
                        <a:lumOff val="95000"/>
                      </a:srgbClr>
                    </a:gs>
                    <a:gs pos="74000">
                      <a:srgbClr val="5B9BD5">
                        <a:lumMod val="45000"/>
                        <a:lumOff val="55000"/>
                      </a:srgbClr>
                    </a:gs>
                    <a:gs pos="83000">
                      <a:srgbClr val="5B9BD5">
                        <a:lumMod val="45000"/>
                        <a:lumOff val="55000"/>
                      </a:srgbClr>
                    </a:gs>
                    <a:gs pos="100000">
                      <a:srgbClr val="5B9BD5">
                        <a:lumMod val="30000"/>
                        <a:lumOff val="70000"/>
                      </a:srgbClr>
                    </a:gs>
                  </a:gsLst>
                  <a:lin ang="5400000" scaled="1"/>
                </a:gra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lephan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25" y="1332684"/>
            <a:ext cx="831056" cy="795285"/>
          </a:xfrm>
          <a:prstGeom prst="rect">
            <a:avLst/>
          </a:prstGeom>
          <a:solidFill>
            <a:srgbClr val="00B050"/>
          </a:solidFill>
          <a:effectLst>
            <a:softEdge rad="12700"/>
          </a:effectLst>
        </p:spPr>
      </p:pic>
      <p:sp>
        <p:nvSpPr>
          <p:cNvPr id="11" name="TextBox 10"/>
          <p:cNvSpPr txBox="1"/>
          <p:nvPr/>
        </p:nvSpPr>
        <p:spPr>
          <a:xfrm>
            <a:off x="1295271" y="2382623"/>
            <a:ext cx="386860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Have you completed 10 credits in PSCI courses including at least one 3000 or 4000-level course?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5271" y="3801419"/>
            <a:ext cx="386860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lephant" panose="02020904090505020303" pitchFamily="18" charset="0"/>
              </a:rPr>
              <a:t>Is your average grade in PSCI courses B or higher?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25" y="2457877"/>
            <a:ext cx="831056" cy="795285"/>
          </a:xfrm>
          <a:prstGeom prst="rect">
            <a:avLst/>
          </a:prstGeom>
          <a:solidFill>
            <a:srgbClr val="00B050"/>
          </a:solidFill>
          <a:effectLst>
            <a:softEdge rad="127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25" y="3801206"/>
            <a:ext cx="831056" cy="795285"/>
          </a:xfrm>
          <a:prstGeom prst="rect">
            <a:avLst/>
          </a:prstGeom>
          <a:solidFill>
            <a:srgbClr val="00B050"/>
          </a:solidFill>
          <a:effectLst>
            <a:softEdge rad="12700"/>
          </a:effectLst>
        </p:spPr>
      </p:pic>
      <p:sp>
        <p:nvSpPr>
          <p:cNvPr id="18" name="TextBox 17"/>
          <p:cNvSpPr txBox="1"/>
          <p:nvPr/>
        </p:nvSpPr>
        <p:spPr>
          <a:xfrm>
            <a:off x="638985" y="5376695"/>
            <a:ext cx="55710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latin typeface="Elephant" panose="02020904090505020303" pitchFamily="18" charset="0"/>
              </a:rPr>
              <a:t>If  you answered “Yes” to all 3 questions, you are eligible to join Pi Sigma Alpha– the national political science honor society. Members receive honor cords at graduation and have access to scholarships, leadership opportunities, and networking opportunities.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" y="5454235"/>
            <a:ext cx="739902" cy="8177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5673" y="5454235"/>
            <a:ext cx="735756" cy="81317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-34247" y="7036067"/>
            <a:ext cx="6858000" cy="21079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32964" y="7038522"/>
            <a:ext cx="6856152" cy="116955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Adobe Devanagari" panose="02040503050201020203" pitchFamily="18" charset="0"/>
              </a:rPr>
              <a:t>Submit your application at </a:t>
            </a: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+mn-lt"/>
              <a:cs typeface="+mn-lt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ea typeface="+mn-lt"/>
                <a:cs typeface="+mn-lt"/>
              </a:rPr>
              <a:t>https://politicalscience.unt.edu/forms/spring-2023-pi-sigma-alpha-application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Adobe Devanagari" panose="02040503050201020203" pitchFamily="18" charset="0"/>
              </a:rPr>
              <a:t>  </a:t>
            </a: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Adobe Devanagari" panose="02040503050201020203" pitchFamily="18" charset="0"/>
            </a:endParaRPr>
          </a:p>
          <a:p>
            <a:pPr algn="ctr"/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  <a:cs typeface="Adobe Devanagari" panose="02040503050201020203" pitchFamily="18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Adobe Devanagari" panose="02040503050201020203" pitchFamily="18" charset="0"/>
              </a:rPr>
              <a:t>Questions? Contact Catherine Borck at Catherine.Borck@unt.edu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. </a:t>
            </a:r>
            <a:endParaRPr lang="en-US" sz="1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Application deadline March 10th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  <a:cs typeface="Adobe Devanagari" panose="02040503050201020203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83" y="8108745"/>
            <a:ext cx="3930220" cy="10441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DBB12F-7297-4A2F-8A77-63441F87ADB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3" t="12026" r="12560" b="10747"/>
          <a:stretch/>
        </p:blipFill>
        <p:spPr>
          <a:xfrm>
            <a:off x="5716238" y="7999896"/>
            <a:ext cx="1039086" cy="107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3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Amaya, Oscar</dc:creator>
  <cp:lastModifiedBy>Woods, Matthew</cp:lastModifiedBy>
  <cp:revision>56</cp:revision>
  <dcterms:created xsi:type="dcterms:W3CDTF">2020-01-21T21:19:49Z</dcterms:created>
  <dcterms:modified xsi:type="dcterms:W3CDTF">2023-02-16T19:36:23Z</dcterms:modified>
</cp:coreProperties>
</file>